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BDFF42-2B6B-403B-B941-14455B39EC82}" type="datetimeFigureOut">
              <a:rPr lang="en-US" smtClean="0"/>
              <a:pPr/>
              <a:t>4/19/2016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3EFB85-E73C-4C88-8718-F8D9F63ABD1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3EFB85-E73C-4C88-8718-F8D9F63ABD14}"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42"/>
          <p:cNvGrpSpPr/>
          <p:nvPr/>
        </p:nvGrpSpPr>
        <p:grpSpPr>
          <a:xfrm>
            <a:off x="-382403" y="0"/>
            <a:ext cx="9932332" cy="6858000"/>
            <a:chOff x="-382404" y="0"/>
            <a:chExt cx="9932332" cy="6858000"/>
          </a:xfrm>
        </p:grpSpPr>
        <p:grpSp>
          <p:nvGrpSpPr>
            <p:cNvPr id="8" name="Group 44"/>
            <p:cNvGrpSpPr/>
            <p:nvPr/>
          </p:nvGrpSpPr>
          <p:grpSpPr>
            <a:xfrm>
              <a:off x="0" y="0"/>
              <a:ext cx="9144000" cy="6858000"/>
              <a:chOff x="0" y="0"/>
              <a:chExt cx="9144000" cy="6858000"/>
            </a:xfrm>
          </p:grpSpPr>
          <p:grpSp>
            <p:nvGrpSpPr>
              <p:cNvPr id="9"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1"/>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9"/>
            <a:ext cx="2133600" cy="750981"/>
          </a:xfrm>
        </p:spPr>
        <p:txBody>
          <a:bodyPr anchor="b"/>
          <a:lstStyle>
            <a:lvl1pPr algn="l">
              <a:defRPr sz="2400"/>
            </a:lvl1pPr>
          </a:lstStyle>
          <a:p>
            <a:fld id="{DB9686EA-5BB6-4CDB-8555-192BDB00A7B2}" type="datetimeFigureOut">
              <a:rPr lang="en-US" smtClean="0"/>
              <a:pPr/>
              <a:t>4/19/2016</a:t>
            </a:fld>
            <a:endParaRPr lang="en-US"/>
          </a:p>
        </p:txBody>
      </p:sp>
      <p:sp>
        <p:nvSpPr>
          <p:cNvPr id="50" name="Rectangle 49"/>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7"/>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7"/>
            <a:ext cx="643667" cy="365125"/>
          </a:xfrm>
        </p:spPr>
        <p:txBody>
          <a:bodyPr/>
          <a:lstStyle>
            <a:lvl1pPr>
              <a:defRPr>
                <a:solidFill>
                  <a:schemeClr val="accent1"/>
                </a:solidFill>
              </a:defRPr>
            </a:lvl1pPr>
          </a:lstStyle>
          <a:p>
            <a:fld id="{0CF715E7-8DE5-4549-984A-E4DBC81793BF}" type="slidenum">
              <a:rPr lang="en-US" smtClean="0"/>
              <a:pPr/>
              <a:t>‹#›</a:t>
            </a:fld>
            <a:endParaRPr lang="en-US"/>
          </a:p>
        </p:txBody>
      </p:sp>
      <p:sp>
        <p:nvSpPr>
          <p:cNvPr id="89" name="Rectangle 88"/>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advClick="0" advTm="8000">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9686EA-5BB6-4CDB-8555-192BDB00A7B2}" type="datetimeFigureOut">
              <a:rPr lang="en-US" smtClean="0"/>
              <a:pPr/>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715E7-8DE5-4549-984A-E4DBC81793BF}" type="slidenum">
              <a:rPr lang="en-US" smtClean="0"/>
              <a:pPr/>
              <a:t>‹#›</a:t>
            </a:fld>
            <a:endParaRPr lang="en-US"/>
          </a:p>
        </p:txBody>
      </p:sp>
    </p:spTree>
  </p:cSld>
  <p:clrMapOvr>
    <a:masterClrMapping/>
  </p:clrMapOvr>
  <p:transition spd="med" advClick="0" advTm="8000">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9686EA-5BB6-4CDB-8555-192BDB00A7B2}" type="datetimeFigureOut">
              <a:rPr lang="en-US" smtClean="0"/>
              <a:pPr/>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715E7-8DE5-4549-984A-E4DBC81793BF}" type="slidenum">
              <a:rPr lang="en-US" smtClean="0"/>
              <a:pPr/>
              <a:t>‹#›</a:t>
            </a:fld>
            <a:endParaRPr lang="en-US"/>
          </a:p>
        </p:txBody>
      </p:sp>
    </p:spTree>
  </p:cSld>
  <p:clrMapOvr>
    <a:masterClrMapping/>
  </p:clrMapOvr>
  <p:transition spd="med" advClick="0" advTm="8000">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9686EA-5BB6-4CDB-8555-192BDB00A7B2}" type="datetimeFigureOut">
              <a:rPr lang="en-US" smtClean="0"/>
              <a:pPr/>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715E7-8DE5-4549-984A-E4DBC81793BF}" type="slidenum">
              <a:rPr lang="en-US" smtClean="0"/>
              <a:pPr/>
              <a:t>‹#›</a:t>
            </a:fld>
            <a:endParaRPr lang="en-US"/>
          </a:p>
        </p:txBody>
      </p:sp>
    </p:spTree>
  </p:cSld>
  <p:clrMapOvr>
    <a:masterClrMapping/>
  </p:clrMapOvr>
  <p:transition spd="med" advClick="0" advTm="8000">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6" y="2900830"/>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1"/>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9686EA-5BB6-4CDB-8555-192BDB00A7B2}" type="datetimeFigureOut">
              <a:rPr lang="en-US" smtClean="0"/>
              <a:pPr/>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715E7-8DE5-4549-984A-E4DBC81793BF}" type="slidenum">
              <a:rPr lang="en-US" smtClean="0"/>
              <a:pPr/>
              <a:t>‹#›</a:t>
            </a:fld>
            <a:endParaRPr lang="en-US"/>
          </a:p>
        </p:txBody>
      </p:sp>
    </p:spTree>
  </p:cSld>
  <p:clrMapOvr>
    <a:masterClrMapping/>
  </p:clrMapOvr>
  <p:transition spd="med" advClick="0" advTm="800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B9686EA-5BB6-4CDB-8555-192BDB00A7B2}" type="datetimeFigureOut">
              <a:rPr lang="en-US" smtClean="0"/>
              <a:pPr/>
              <a:t>4/19/2016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715E7-8DE5-4549-984A-E4DBC81793B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advClick="0" advTm="8000">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5"/>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8"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5"/>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9686EA-5BB6-4CDB-8555-192BDB00A7B2}" type="datetimeFigureOut">
              <a:rPr lang="en-US" smtClean="0"/>
              <a:pPr/>
              <a:t>4/19/2016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F715E7-8DE5-4549-984A-E4DBC81793BF}" type="slidenum">
              <a:rPr lang="en-US" smtClean="0"/>
              <a:pPr/>
              <a:t>‹#›</a:t>
            </a:fld>
            <a:endParaRPr lang="en-US"/>
          </a:p>
        </p:txBody>
      </p:sp>
    </p:spTree>
  </p:cSld>
  <p:clrMapOvr>
    <a:masterClrMapping/>
  </p:clrMapOvr>
  <p:transition spd="med" advClick="0" advTm="8000">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9686EA-5BB6-4CDB-8555-192BDB00A7B2}" type="datetimeFigureOut">
              <a:rPr lang="en-US" smtClean="0"/>
              <a:pPr/>
              <a:t>4/19/2016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F715E7-8DE5-4549-984A-E4DBC81793BF}" type="slidenum">
              <a:rPr lang="en-US" smtClean="0"/>
              <a:pPr/>
              <a:t>‹#›</a:t>
            </a:fld>
            <a:endParaRPr lang="en-US"/>
          </a:p>
        </p:txBody>
      </p:sp>
    </p:spTree>
  </p:cSld>
  <p:clrMapOvr>
    <a:masterClrMapping/>
  </p:clrMapOvr>
  <p:transition spd="med" advClick="0" advTm="8000">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9686EA-5BB6-4CDB-8555-192BDB00A7B2}" type="datetimeFigureOut">
              <a:rPr lang="en-US" smtClean="0"/>
              <a:pPr/>
              <a:t>4/19/2016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F715E7-8DE5-4549-984A-E4DBC81793BF}" type="slidenum">
              <a:rPr lang="en-US" smtClean="0"/>
              <a:pPr/>
              <a:t>‹#›</a:t>
            </a:fld>
            <a:endParaRPr lang="en-US"/>
          </a:p>
        </p:txBody>
      </p:sp>
    </p:spTree>
  </p:cSld>
  <p:clrMapOvr>
    <a:masterClrMapping/>
  </p:clrMapOvr>
  <p:transition spd="med" advClick="0" advTm="8000">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43"/>
          <p:cNvGrpSpPr/>
          <p:nvPr/>
        </p:nvGrpSpPr>
        <p:grpSpPr>
          <a:xfrm>
            <a:off x="-382403" y="0"/>
            <a:ext cx="9932332" cy="6858000"/>
            <a:chOff x="-382404" y="0"/>
            <a:chExt cx="9932332" cy="6858000"/>
          </a:xfrm>
        </p:grpSpPr>
        <p:grpSp>
          <p:nvGrpSpPr>
            <p:cNvPr id="9" name="Group 44"/>
            <p:cNvGrpSpPr/>
            <p:nvPr/>
          </p:nvGrpSpPr>
          <p:grpSpPr>
            <a:xfrm>
              <a:off x="0" y="0"/>
              <a:ext cx="9144000" cy="6858000"/>
              <a:chOff x="0" y="0"/>
              <a:chExt cx="9144000" cy="6858000"/>
            </a:xfrm>
          </p:grpSpPr>
          <p:grpSp>
            <p:nvGrpSpPr>
              <p:cNvPr id="10"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B9686EA-5BB6-4CDB-8555-192BDB00A7B2}" type="datetimeFigureOut">
              <a:rPr lang="en-US" smtClean="0"/>
              <a:pPr/>
              <a:t>4/19/2016</a:t>
            </a:fld>
            <a:endParaRPr lang="en-US"/>
          </a:p>
        </p:txBody>
      </p:sp>
      <p:sp>
        <p:nvSpPr>
          <p:cNvPr id="7" name="Slide Number Placeholder 6"/>
          <p:cNvSpPr>
            <a:spLocks noGrp="1"/>
          </p:cNvSpPr>
          <p:nvPr>
            <p:ph type="sldNum" sz="quarter" idx="12"/>
          </p:nvPr>
        </p:nvSpPr>
        <p:spPr/>
        <p:txBody>
          <a:bodyPr/>
          <a:lstStyle/>
          <a:p>
            <a:fld id="{0CF715E7-8DE5-4549-984A-E4DBC81793BF}" type="slidenum">
              <a:rPr lang="en-US" smtClean="0"/>
              <a:pPr/>
              <a:t>‹#›</a:t>
            </a:fld>
            <a:endParaRPr lang="en-US"/>
          </a:p>
        </p:txBody>
      </p:sp>
      <p:sp>
        <p:nvSpPr>
          <p:cNvPr id="58" name="Rectangle 57"/>
          <p:cNvSpPr/>
          <p:nvPr/>
        </p:nvSpPr>
        <p:spPr>
          <a:xfrm>
            <a:off x="905573"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5"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6"/>
            <a:ext cx="3493664" cy="365125"/>
          </a:xfrm>
        </p:spPr>
        <p:txBody>
          <a:bodyPr>
            <a:normAutofit/>
          </a:bodyPr>
          <a:lstStyle/>
          <a:p>
            <a:endParaRPr lang="en-US"/>
          </a:p>
        </p:txBody>
      </p:sp>
      <p:sp>
        <p:nvSpPr>
          <p:cNvPr id="2" name="Title 1"/>
          <p:cNvSpPr>
            <a:spLocks noGrp="1"/>
          </p:cNvSpPr>
          <p:nvPr>
            <p:ph type="title"/>
          </p:nvPr>
        </p:nvSpPr>
        <p:spPr>
          <a:xfrm>
            <a:off x="4739834" y="2657435"/>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advClick="0" advTm="8000">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43"/>
          <p:cNvGrpSpPr/>
          <p:nvPr/>
        </p:nvGrpSpPr>
        <p:grpSpPr>
          <a:xfrm>
            <a:off x="-382403" y="0"/>
            <a:ext cx="9932332" cy="6858000"/>
            <a:chOff x="-382404" y="0"/>
            <a:chExt cx="9932332" cy="6858000"/>
          </a:xfrm>
        </p:grpSpPr>
        <p:grpSp>
          <p:nvGrpSpPr>
            <p:cNvPr id="9" name="Group 44"/>
            <p:cNvGrpSpPr/>
            <p:nvPr/>
          </p:nvGrpSpPr>
          <p:grpSpPr>
            <a:xfrm>
              <a:off x="0" y="0"/>
              <a:ext cx="9144000" cy="6858000"/>
              <a:chOff x="0" y="0"/>
              <a:chExt cx="9144000" cy="6858000"/>
            </a:xfrm>
          </p:grpSpPr>
          <p:grpSp>
            <p:nvGrpSpPr>
              <p:cNvPr id="10"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3"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10"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1" y="4133089"/>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9686EA-5BB6-4CDB-8555-192BDB00A7B2}" type="datetimeFigureOut">
              <a:rPr lang="en-US" smtClean="0"/>
              <a:pPr/>
              <a:t>4/19/2016</a:t>
            </a:fld>
            <a:endParaRPr lang="en-US"/>
          </a:p>
        </p:txBody>
      </p:sp>
      <p:sp>
        <p:nvSpPr>
          <p:cNvPr id="6" name="Footer Placeholder 5"/>
          <p:cNvSpPr>
            <a:spLocks noGrp="1"/>
          </p:cNvSpPr>
          <p:nvPr>
            <p:ph type="ftr" sz="quarter" idx="11"/>
          </p:nvPr>
        </p:nvSpPr>
        <p:spPr>
          <a:xfrm>
            <a:off x="4641448" y="5724836"/>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0CF715E7-8DE5-4549-984A-E4DBC81793BF}" type="slidenum">
              <a:rPr lang="en-US" smtClean="0"/>
              <a:pPr/>
              <a:t>‹#›</a:t>
            </a:fld>
            <a:endParaRPr lang="en-US"/>
          </a:p>
        </p:txBody>
      </p:sp>
    </p:spTree>
  </p:cSld>
  <p:clrMapOvr>
    <a:masterClrMapping/>
  </p:clrMapOvr>
  <p:transition spd="med" advClick="0" advTm="8000">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41"/>
          <p:cNvGrpSpPr/>
          <p:nvPr/>
        </p:nvGrpSpPr>
        <p:grpSpPr>
          <a:xfrm>
            <a:off x="-304799" y="0"/>
            <a:ext cx="9932332" cy="6858000"/>
            <a:chOff x="-382404" y="0"/>
            <a:chExt cx="9932332" cy="6858000"/>
          </a:xfrm>
        </p:grpSpPr>
        <p:grpSp>
          <p:nvGrpSpPr>
            <p:cNvPr id="8" name="Group 44"/>
            <p:cNvGrpSpPr/>
            <p:nvPr/>
          </p:nvGrpSpPr>
          <p:grpSpPr>
            <a:xfrm>
              <a:off x="0" y="0"/>
              <a:ext cx="9144000" cy="6858000"/>
              <a:chOff x="0" y="0"/>
              <a:chExt cx="9144000" cy="6858000"/>
            </a:xfrm>
          </p:grpSpPr>
          <p:grpSp>
            <p:nvGrpSpPr>
              <p:cNvPr id="9"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8"/>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3"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1"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3"/>
            <a:ext cx="2133600" cy="365125"/>
          </a:xfrm>
          <a:prstGeom prst="rect">
            <a:avLst/>
          </a:prstGeom>
        </p:spPr>
        <p:txBody>
          <a:bodyPr vert="horz" lIns="91440" tIns="45720" rIns="91440" bIns="45720" rtlCol="0" anchor="ctr"/>
          <a:lstStyle>
            <a:lvl1pPr algn="r">
              <a:defRPr sz="1200">
                <a:solidFill>
                  <a:srgbClr val="FEFEFE"/>
                </a:solidFill>
              </a:defRPr>
            </a:lvl1pPr>
          </a:lstStyle>
          <a:p>
            <a:fld id="{DB9686EA-5BB6-4CDB-8555-192BDB00A7B2}" type="datetimeFigureOut">
              <a:rPr lang="en-US" smtClean="0"/>
              <a:pPr/>
              <a:t>4/19/2016</a:t>
            </a:fld>
            <a:endParaRPr lang="en-US"/>
          </a:p>
        </p:txBody>
      </p:sp>
      <p:sp>
        <p:nvSpPr>
          <p:cNvPr id="5" name="Footer Placeholder 4"/>
          <p:cNvSpPr>
            <a:spLocks noGrp="1"/>
          </p:cNvSpPr>
          <p:nvPr>
            <p:ph type="ftr" sz="quarter" idx="3"/>
          </p:nvPr>
        </p:nvSpPr>
        <p:spPr>
          <a:xfrm>
            <a:off x="4641448" y="5852161"/>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7" y="224492"/>
            <a:ext cx="1332156" cy="365125"/>
          </a:xfrm>
          <a:prstGeom prst="rect">
            <a:avLst/>
          </a:prstGeom>
        </p:spPr>
        <p:txBody>
          <a:bodyPr vert="horz" lIns="91440" tIns="45720" rIns="91440" bIns="45720" rtlCol="0" anchor="ctr"/>
          <a:lstStyle>
            <a:lvl1pPr algn="l">
              <a:defRPr sz="1200">
                <a:solidFill>
                  <a:srgbClr val="FEFEFE"/>
                </a:solidFill>
              </a:defRPr>
            </a:lvl1pPr>
          </a:lstStyle>
          <a:p>
            <a:fld id="{0CF715E7-8DE5-4549-984A-E4DBC81793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advClick="0" advTm="8000">
    <p:dissolve/>
  </p:transition>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liataxattorneys.com/offer-in-compromise-settling-for-less/"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deliataxattorneys.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deliataxattorneys.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plus.google.com/communities/109704377439896423327" TargetMode="External"/><Relationship Id="rId13" Type="http://schemas.openxmlformats.org/officeDocument/2006/relationships/image" Target="../media/image12.png"/><Relationship Id="rId3" Type="http://schemas.openxmlformats.org/officeDocument/2006/relationships/image" Target="../media/image7.jpeg"/><Relationship Id="rId7" Type="http://schemas.openxmlformats.org/officeDocument/2006/relationships/image" Target="../media/image9.png"/><Relationship Id="rId12" Type="http://schemas.openxmlformats.org/officeDocument/2006/relationships/hyperlink" Target="https://twitter.com/CalTaxrelief"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hyperlink" Target="https://www.facebook.com/California-IRS-tax-attorney-1667045450223053" TargetMode="External"/><Relationship Id="rId11" Type="http://schemas.openxmlformats.org/officeDocument/2006/relationships/image" Target="../media/image11.png"/><Relationship Id="rId5" Type="http://schemas.openxmlformats.org/officeDocument/2006/relationships/image" Target="../media/image8.jpeg"/><Relationship Id="rId15" Type="http://schemas.openxmlformats.org/officeDocument/2006/relationships/image" Target="../media/image13.png"/><Relationship Id="rId10" Type="http://schemas.openxmlformats.org/officeDocument/2006/relationships/hyperlink" Target="https://www.pinterest.com/IRSCaltaxlaw" TargetMode="External"/><Relationship Id="rId4" Type="http://schemas.openxmlformats.org/officeDocument/2006/relationships/hyperlink" Target="http://www.deliataxattorneys.com/" TargetMode="External"/><Relationship Id="rId9" Type="http://schemas.openxmlformats.org/officeDocument/2006/relationships/image" Target="../media/image10.png"/><Relationship Id="rId14" Type="http://schemas.openxmlformats.org/officeDocument/2006/relationships/hyperlink" Target="https://www.youtube.com/channel/UCtgKktjqou6yZkOsFoMgMt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2000" r="-2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48200" y="2752164"/>
            <a:ext cx="3505200" cy="1134036"/>
          </a:xfrm>
        </p:spPr>
        <p:txBody>
          <a:bodyPr>
            <a:normAutofit fontScale="90000"/>
          </a:bodyPr>
          <a:lstStyle/>
          <a:p>
            <a:r>
              <a:rPr lang="en-US" dirty="0" smtClean="0">
                <a:hlinkClick r:id="rId3"/>
              </a:rPr>
              <a:t>San Diego Tax Relief Lawyers</a:t>
            </a:r>
            <a:endParaRPr lang="en-US" dirty="0"/>
          </a:p>
        </p:txBody>
      </p:sp>
      <p:sp>
        <p:nvSpPr>
          <p:cNvPr id="3" name="Subtitle 2"/>
          <p:cNvSpPr>
            <a:spLocks noGrp="1"/>
          </p:cNvSpPr>
          <p:nvPr>
            <p:ph type="subTitle" idx="1"/>
          </p:nvPr>
        </p:nvSpPr>
        <p:spPr>
          <a:xfrm>
            <a:off x="4572000" y="3920971"/>
            <a:ext cx="3538403" cy="1260629"/>
          </a:xfrm>
        </p:spPr>
        <p:txBody>
          <a:bodyPr>
            <a:noAutofit/>
          </a:bodyPr>
          <a:lstStyle/>
          <a:p>
            <a:pPr algn="just"/>
            <a:r>
              <a:rPr lang="en-US" sz="1500" dirty="0" smtClean="0"/>
              <a:t>In order to satisfy an IRS tax debt, the IRS has a wage garnishment right to take a portion of your wages or any other income until the outstanding balance is paid in full. This wage garnishment may leave you with very little to pay your bills and can amount to almost half of your gross monthly income.</a:t>
            </a:r>
            <a:endParaRPr lang="en-US" sz="1500" dirty="0"/>
          </a:p>
        </p:txBody>
      </p:sp>
      <p:pic>
        <p:nvPicPr>
          <p:cNvPr id="4" name="Picture 3"/>
          <p:cNvPicPr>
            <a:picLocks noChangeAspect="1"/>
          </p:cNvPicPr>
          <p:nvPr/>
        </p:nvPicPr>
        <p:blipFill>
          <a:blip r:embed="rId4"/>
          <a:stretch>
            <a:fillRect/>
          </a:stretch>
        </p:blipFill>
        <p:spPr>
          <a:xfrm>
            <a:off x="4572000" y="0"/>
            <a:ext cx="3657600" cy="2800350"/>
          </a:xfrm>
          <a:prstGeom prst="rect">
            <a:avLst/>
          </a:prstGeom>
        </p:spPr>
      </p:pic>
    </p:spTree>
  </p:cSld>
  <p:clrMapOvr>
    <a:masterClrMapping/>
  </p:clrMapOvr>
  <p:transition spd="med" advClick="0" advTm="8000">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024744" cy="875264"/>
          </a:xfrm>
        </p:spPr>
        <p:txBody>
          <a:bodyPr/>
          <a:lstStyle/>
          <a:p>
            <a:r>
              <a:rPr lang="en-US" dirty="0" smtClean="0">
                <a:hlinkClick r:id="rId2"/>
              </a:rPr>
              <a:t>San Diego IRS lawyer</a:t>
            </a:r>
            <a:endParaRPr lang="en-US" dirty="0"/>
          </a:p>
        </p:txBody>
      </p:sp>
      <p:pic>
        <p:nvPicPr>
          <p:cNvPr id="4" name="Picture 3"/>
          <p:cNvPicPr>
            <a:picLocks noChangeAspect="1"/>
          </p:cNvPicPr>
          <p:nvPr/>
        </p:nvPicPr>
        <p:blipFill>
          <a:blip r:embed="rId3"/>
          <a:srcRect r="10746"/>
          <a:stretch>
            <a:fillRect/>
          </a:stretch>
        </p:blipFill>
        <p:spPr>
          <a:xfrm>
            <a:off x="3200401" y="2209800"/>
            <a:ext cx="5410199" cy="4267200"/>
          </a:xfrm>
          <a:prstGeom prst="rect">
            <a:avLst/>
          </a:prstGeom>
        </p:spPr>
      </p:pic>
      <p:sp>
        <p:nvSpPr>
          <p:cNvPr id="5" name="Rectangle 4"/>
          <p:cNvSpPr/>
          <p:nvPr/>
        </p:nvSpPr>
        <p:spPr>
          <a:xfrm>
            <a:off x="533400" y="2153483"/>
            <a:ext cx="3352800" cy="424731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just"/>
            <a:r>
              <a:rPr lang="en-US" dirty="0" smtClean="0">
                <a:solidFill>
                  <a:schemeClr val="tx1"/>
                </a:solidFill>
              </a:rPr>
              <a:t>An Offer in Compromise (OIC) allows you to settle your tax debt for less than the full amount owed. The OIC program was instituted by the IRS for taxpayers unable to pay off their IRS debt due to financial hardship or for those that claim the tax was wrongfully owed. In assessing an OIC, the IRS considers your unique set of facts and circumstances based on your ability to pay.</a:t>
            </a:r>
            <a:endParaRPr lang="en-US" dirty="0">
              <a:solidFill>
                <a:schemeClr val="tx1"/>
              </a:solidFill>
            </a:endParaRPr>
          </a:p>
        </p:txBody>
      </p:sp>
    </p:spTree>
  </p:cSld>
  <p:clrMapOvr>
    <a:masterClrMapping/>
  </p:clrMapOvr>
  <p:transition spd="med" advClick="0" advTm="8000">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024744" cy="799064"/>
          </a:xfrm>
        </p:spPr>
        <p:txBody>
          <a:bodyPr/>
          <a:lstStyle/>
          <a:p>
            <a:r>
              <a:rPr lang="en-US" dirty="0" smtClean="0">
                <a:hlinkClick r:id="rId2"/>
              </a:rPr>
              <a:t>IRS tax Attorney</a:t>
            </a:r>
            <a:endParaRPr lang="en-US" dirty="0"/>
          </a:p>
        </p:txBody>
      </p:sp>
      <p:pic>
        <p:nvPicPr>
          <p:cNvPr id="4" name="Picture 3"/>
          <p:cNvPicPr>
            <a:picLocks noChangeAspect="1"/>
          </p:cNvPicPr>
          <p:nvPr/>
        </p:nvPicPr>
        <p:blipFill>
          <a:blip r:embed="rId3"/>
          <a:stretch>
            <a:fillRect/>
          </a:stretch>
        </p:blipFill>
        <p:spPr>
          <a:xfrm>
            <a:off x="838200" y="1676400"/>
            <a:ext cx="7467600" cy="3276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Rectangle 5"/>
          <p:cNvSpPr/>
          <p:nvPr/>
        </p:nvSpPr>
        <p:spPr>
          <a:xfrm>
            <a:off x="685800" y="5181600"/>
            <a:ext cx="7772400" cy="120032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pPr algn="just"/>
            <a:r>
              <a:rPr lang="en-US" dirty="0" smtClean="0"/>
              <a:t>Delia Law is a tax law firm dedicated exclusively to IRS tax relief in San Diego for all your IRS tax problems. Meet with one of our San Diego IRS Tax Attorneys to see if you qualify to settle your IRS tax debt for a fraction of what you owe.</a:t>
            </a:r>
            <a:endParaRPr lang="en-US" dirty="0"/>
          </a:p>
        </p:txBody>
      </p:sp>
    </p:spTree>
  </p:cSld>
  <p:clrMapOvr>
    <a:masterClrMapping/>
  </p:clrMapOvr>
  <p:transition spd="med" advClick="0" advTm="8000">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715000"/>
            <a:ext cx="7024744" cy="685800"/>
          </a:xfrm>
        </p:spPr>
        <p:txBody>
          <a:bodyPr>
            <a:normAutofit fontScale="90000"/>
          </a:bodyPr>
          <a:lstStyle/>
          <a:p>
            <a:r>
              <a:rPr lang="en-US" dirty="0" smtClean="0"/>
              <a:t>Offer In Compromise IRS</a:t>
            </a:r>
            <a:endParaRPr lang="en-US" dirty="0"/>
          </a:p>
        </p:txBody>
      </p:sp>
      <p:pic>
        <p:nvPicPr>
          <p:cNvPr id="4" name="Picture 3"/>
          <p:cNvPicPr>
            <a:picLocks noChangeAspect="1"/>
          </p:cNvPicPr>
          <p:nvPr/>
        </p:nvPicPr>
        <p:blipFill>
          <a:blip r:embed="rId2"/>
          <a:stretch>
            <a:fillRect/>
          </a:stretch>
        </p:blipFill>
        <p:spPr>
          <a:xfrm>
            <a:off x="609600" y="762000"/>
            <a:ext cx="7924800" cy="3352800"/>
          </a:xfrm>
          <a:prstGeom prst="rect">
            <a:avLst/>
          </a:prstGeom>
        </p:spPr>
      </p:pic>
      <p:sp>
        <p:nvSpPr>
          <p:cNvPr id="5" name="Rectangle 4"/>
          <p:cNvSpPr/>
          <p:nvPr/>
        </p:nvSpPr>
        <p:spPr>
          <a:xfrm>
            <a:off x="609600" y="4300716"/>
            <a:ext cx="7848600" cy="126188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1900" b="1" dirty="0" smtClean="0"/>
              <a:t>An IRS Installment Agreement or IRS Payment Plan is an alternative to an Offer in Compromise (OIC), and is for those taxpayers who do not qualify for an OIC in settling their debt due to their income being too high. </a:t>
            </a:r>
            <a:endParaRPr lang="en-US" sz="1900" b="1" dirty="0"/>
          </a:p>
        </p:txBody>
      </p:sp>
    </p:spTree>
  </p:cSld>
  <p:clrMapOvr>
    <a:masterClrMapping/>
  </p:clrMapOvr>
  <p:transition spd="med" advClick="0" advTm="8000">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0016" y="990600"/>
            <a:ext cx="3300984" cy="847344"/>
          </a:xfrm>
        </p:spPr>
        <p:txBody>
          <a:bodyPr>
            <a:noAutofit/>
          </a:bodyPr>
          <a:lstStyle/>
          <a:p>
            <a:r>
              <a:rPr lang="en-US" sz="3200" dirty="0" smtClean="0"/>
              <a:t>San Diego Tax Relief Lawyers</a:t>
            </a:r>
            <a:endParaRPr lang="en-US" sz="3200" dirty="0"/>
          </a:p>
        </p:txBody>
      </p:sp>
      <p:pic>
        <p:nvPicPr>
          <p:cNvPr id="5" name="Picture Placeholder 4"/>
          <p:cNvPicPr>
            <a:picLocks noGrp="1" noChangeAspect="1"/>
          </p:cNvPicPr>
          <p:nvPr>
            <p:ph type="pic" idx="1"/>
          </p:nvPr>
        </p:nvPicPr>
        <p:blipFill>
          <a:blip r:embed="rId3"/>
          <a:srcRect l="29711" r="29711"/>
          <a:stretch>
            <a:fillRect/>
          </a:stretch>
        </p:blipFill>
        <p:spPr/>
      </p:pic>
      <p:sp>
        <p:nvSpPr>
          <p:cNvPr id="4" name="Text Placeholder 3"/>
          <p:cNvSpPr>
            <a:spLocks noGrp="1"/>
          </p:cNvSpPr>
          <p:nvPr>
            <p:ph type="body" sz="half" idx="2"/>
          </p:nvPr>
        </p:nvSpPr>
        <p:spPr>
          <a:xfrm>
            <a:off x="4658431" y="5410200"/>
            <a:ext cx="3647369" cy="685800"/>
          </a:xfrm>
        </p:spPr>
        <p:txBody>
          <a:bodyPr>
            <a:normAutofit lnSpcReduction="10000"/>
          </a:bodyPr>
          <a:lstStyle/>
          <a:p>
            <a:r>
              <a:rPr lang="en-US" sz="2000" b="1" dirty="0" smtClean="0"/>
              <a:t>For more information visit our website:</a:t>
            </a:r>
            <a:endParaRPr lang="en-US" sz="2000" b="1" dirty="0"/>
          </a:p>
        </p:txBody>
      </p:sp>
      <p:sp>
        <p:nvSpPr>
          <p:cNvPr id="6" name="Rectangle 5"/>
          <p:cNvSpPr/>
          <p:nvPr/>
        </p:nvSpPr>
        <p:spPr>
          <a:xfrm>
            <a:off x="4801701" y="6324600"/>
            <a:ext cx="4342299" cy="40011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2000" dirty="0" smtClean="0">
                <a:hlinkClick r:id="rId4"/>
              </a:rPr>
              <a:t>www.deliataxattorneys.com</a:t>
            </a:r>
            <a:endParaRPr lang="en-US" sz="2000" dirty="0"/>
          </a:p>
        </p:txBody>
      </p:sp>
      <p:pic>
        <p:nvPicPr>
          <p:cNvPr id="7" name="Picture 6"/>
          <p:cNvPicPr>
            <a:picLocks noChangeAspect="1"/>
          </p:cNvPicPr>
          <p:nvPr/>
        </p:nvPicPr>
        <p:blipFill>
          <a:blip r:embed="rId5"/>
          <a:stretch>
            <a:fillRect/>
          </a:stretch>
        </p:blipFill>
        <p:spPr>
          <a:xfrm>
            <a:off x="4648200" y="2219325"/>
            <a:ext cx="3505200" cy="3038475"/>
          </a:xfrm>
          <a:prstGeom prst="rect">
            <a:avLst/>
          </a:prstGeom>
        </p:spPr>
      </p:pic>
      <p:pic>
        <p:nvPicPr>
          <p:cNvPr id="8" name="Picture 4">
            <a:hlinkClick r:id="rId6"/>
          </p:cNvPr>
          <p:cNvPicPr>
            <a:picLocks noChangeAspect="1" noChangeArrowheads="1"/>
          </p:cNvPicPr>
          <p:nvPr/>
        </p:nvPicPr>
        <p:blipFill>
          <a:blip r:embed="rId7">
            <a:extLst>
              <a:ext uri="{28A0092B-C50C-407E-A947-70E740481C1C}">
                <a14:useLocalDpi xmlns:a14="http://schemas.microsoft.com/office/drawing/2010/main" xmlns="" val="0"/>
              </a:ext>
            </a:extLst>
          </a:blip>
          <a:srcRect/>
          <a:stretch>
            <a:fillRect/>
          </a:stretch>
        </p:blipFill>
        <p:spPr bwMode="auto">
          <a:xfrm>
            <a:off x="4648200" y="76200"/>
            <a:ext cx="457200" cy="457200"/>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5">
            <a:hlinkClick r:id="rId8"/>
          </p:cNvPr>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5257800" y="76200"/>
            <a:ext cx="457200" cy="457200"/>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6">
            <a:hlinkClick r:id="rId10"/>
          </p:cNvPr>
          <p:cNvPicPr>
            <a:picLocks noChangeAspect="1" noChangeArrowheads="1"/>
          </p:cNvPicPr>
          <p:nvPr/>
        </p:nvPicPr>
        <p:blipFill>
          <a:blip r:embed="rId11">
            <a:extLst>
              <a:ext uri="{28A0092B-C50C-407E-A947-70E740481C1C}">
                <a14:useLocalDpi xmlns:a14="http://schemas.microsoft.com/office/drawing/2010/main" xmlns="" val="0"/>
              </a:ext>
            </a:extLst>
          </a:blip>
          <a:srcRect/>
          <a:stretch>
            <a:fillRect/>
          </a:stretch>
        </p:blipFill>
        <p:spPr bwMode="auto">
          <a:xfrm>
            <a:off x="5943600" y="76200"/>
            <a:ext cx="457200" cy="457200"/>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Picture 7">
            <a:hlinkClick r:id="rId12"/>
          </p:cNvPr>
          <p:cNvPicPr>
            <a:picLocks noChangeAspect="1" noChangeArrowheads="1"/>
          </p:cNvPicPr>
          <p:nvPr/>
        </p:nvPicPr>
        <p:blipFill>
          <a:blip r:embed="rId13">
            <a:extLst>
              <a:ext uri="{28A0092B-C50C-407E-A947-70E740481C1C}">
                <a14:useLocalDpi xmlns:a14="http://schemas.microsoft.com/office/drawing/2010/main" xmlns="" val="0"/>
              </a:ext>
            </a:extLst>
          </a:blip>
          <a:srcRect/>
          <a:stretch>
            <a:fillRect/>
          </a:stretch>
        </p:blipFill>
        <p:spPr bwMode="auto">
          <a:xfrm>
            <a:off x="6705600" y="76200"/>
            <a:ext cx="457200" cy="457200"/>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8">
            <a:hlinkClick r:id="rId14"/>
          </p:cNvPr>
          <p:cNvPicPr>
            <a:picLocks noChangeAspect="1" noChangeArrowheads="1"/>
          </p:cNvPicPr>
          <p:nvPr/>
        </p:nvPicPr>
        <p:blipFill>
          <a:blip r:embed="rId15">
            <a:extLst>
              <a:ext uri="{28A0092B-C50C-407E-A947-70E740481C1C}">
                <a14:useLocalDpi xmlns:a14="http://schemas.microsoft.com/office/drawing/2010/main" xmlns="" val="0"/>
              </a:ext>
            </a:extLst>
          </a:blip>
          <a:srcRect/>
          <a:stretch>
            <a:fillRect/>
          </a:stretch>
        </p:blipFill>
        <p:spPr bwMode="auto">
          <a:xfrm>
            <a:off x="7620000" y="76200"/>
            <a:ext cx="457200" cy="4572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med" advClick="0" advTm="8000">
    <p:comb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6">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Theme6</Template>
  <TotalTime>42</TotalTime>
  <Words>262</Words>
  <Application>Microsoft Office PowerPoint</Application>
  <PresentationFormat>On-screen Show (4:3)</PresentationFormat>
  <Paragraphs>12</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Theme6</vt:lpstr>
      <vt:lpstr>San Diego Tax Relief Lawyers</vt:lpstr>
      <vt:lpstr>San Diego IRS lawyer</vt:lpstr>
      <vt:lpstr>IRS tax Attorney</vt:lpstr>
      <vt:lpstr>Offer In Compromise IRS</vt:lpstr>
      <vt:lpstr>San Diego Tax Relief Lawyers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 Diego Tax Relief Lawyers</dc:title>
  <dc:creator>ADMIN</dc:creator>
  <cp:lastModifiedBy>ADMIN</cp:lastModifiedBy>
  <cp:revision>8</cp:revision>
  <dcterms:created xsi:type="dcterms:W3CDTF">2016-04-12T13:02:27Z</dcterms:created>
  <dcterms:modified xsi:type="dcterms:W3CDTF">2016-04-19T06:14:08Z</dcterms:modified>
</cp:coreProperties>
</file>